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0" r:id="rId5"/>
  </p:sldIdLst>
  <p:sldSz cx="18288000" cy="10287000"/>
  <p:notesSz cx="9929813" cy="14357350"/>
  <p:embeddedFontLst>
    <p:embeddedFont>
      <p:font typeface="Adam Script" panose="020B0604020202020204" charset="-78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TT Bells" panose="020B0604020202020204" charset="0"/>
      <p:regular r:id="rId13"/>
    </p:embeddedFont>
    <p:embeddedFont>
      <p:font typeface="TT Bells Bold" panose="020B0604020202020204" charset="0"/>
      <p:regular r:id="rId14"/>
    </p:embeddedFont>
    <p:embeddedFont>
      <p:font typeface="TT Bells Bold Italics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976" autoAdjust="0"/>
  </p:normalViewPr>
  <p:slideViewPr>
    <p:cSldViewPr>
      <p:cViewPr varScale="1">
        <p:scale>
          <a:sx n="71" d="100"/>
          <a:sy n="71" d="100"/>
        </p:scale>
        <p:origin x="7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nuel TETENOIRE" userId="fc04a022-1a1f-41b2-902a-a3fb6edcf40f" providerId="ADAL" clId="{15102C0E-406F-494E-B377-A80B5CADB61B}"/>
    <pc:docChg chg="undo custSel modSld">
      <pc:chgData name="Emmanuel TETENOIRE" userId="fc04a022-1a1f-41b2-902a-a3fb6edcf40f" providerId="ADAL" clId="{15102C0E-406F-494E-B377-A80B5CADB61B}" dt="2025-02-18T13:42:22.875" v="1531" actId="20577"/>
      <pc:docMkLst>
        <pc:docMk/>
      </pc:docMkLst>
      <pc:sldChg chg="modSp mod">
        <pc:chgData name="Emmanuel TETENOIRE" userId="fc04a022-1a1f-41b2-902a-a3fb6edcf40f" providerId="ADAL" clId="{15102C0E-406F-494E-B377-A80B5CADB61B}" dt="2025-02-18T13:42:22.875" v="1531" actId="20577"/>
        <pc:sldMkLst>
          <pc:docMk/>
          <pc:sldMk cId="961977212" sldId="260"/>
        </pc:sldMkLst>
        <pc:spChg chg="mod">
          <ac:chgData name="Emmanuel TETENOIRE" userId="fc04a022-1a1f-41b2-902a-a3fb6edcf40f" providerId="ADAL" clId="{15102C0E-406F-494E-B377-A80B5CADB61B}" dt="2025-02-18T13:42:22.875" v="1531" actId="20577"/>
          <ac:spMkLst>
            <pc:docMk/>
            <pc:sldMk cId="961977212" sldId="260"/>
            <ac:spMk id="7" creationId="{00000000-0000-0000-0000-000000000000}"/>
          </ac:spMkLst>
        </pc:spChg>
        <pc:spChg chg="mod">
          <ac:chgData name="Emmanuel TETENOIRE" userId="fc04a022-1a1f-41b2-902a-a3fb6edcf40f" providerId="ADAL" clId="{15102C0E-406F-494E-B377-A80B5CADB61B}" dt="2025-02-10T16:37:34.318" v="1443" actId="20577"/>
          <ac:spMkLst>
            <pc:docMk/>
            <pc:sldMk cId="961977212" sldId="260"/>
            <ac:spMk id="1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6FD5566-4CA5-4167-8FE2-42BF38DE1D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0" y="15"/>
            <a:ext cx="4302994" cy="720737"/>
          </a:xfrm>
          <a:prstGeom prst="rect">
            <a:avLst/>
          </a:prstGeom>
        </p:spPr>
        <p:txBody>
          <a:bodyPr vert="horz" lIns="129268" tIns="64635" rIns="129268" bIns="64635" rtlCol="0"/>
          <a:lstStyle>
            <a:lvl1pPr algn="l">
              <a:defRPr sz="16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A7B14F5-B87E-46F4-B9FB-93D60F8341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4511" y="15"/>
            <a:ext cx="4302994" cy="720737"/>
          </a:xfrm>
          <a:prstGeom prst="rect">
            <a:avLst/>
          </a:prstGeom>
        </p:spPr>
        <p:txBody>
          <a:bodyPr vert="horz" lIns="129268" tIns="64635" rIns="129268" bIns="64635" rtlCol="0"/>
          <a:lstStyle>
            <a:lvl1pPr algn="r">
              <a:defRPr sz="1600"/>
            </a:lvl1pPr>
          </a:lstStyle>
          <a:p>
            <a:fld id="{67A92588-4D2B-4980-9231-D70853E320DD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DD8E7A5-1074-4E33-8077-5C860D5DAB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0" y="13636627"/>
            <a:ext cx="4302994" cy="720737"/>
          </a:xfrm>
          <a:prstGeom prst="rect">
            <a:avLst/>
          </a:prstGeom>
        </p:spPr>
        <p:txBody>
          <a:bodyPr vert="horz" lIns="129268" tIns="64635" rIns="129268" bIns="64635" rtlCol="0" anchor="b"/>
          <a:lstStyle>
            <a:lvl1pPr algn="l">
              <a:defRPr sz="16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4ECCF7-4D85-4684-B265-B7789CA076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4511" y="13636627"/>
            <a:ext cx="4302994" cy="720737"/>
          </a:xfrm>
          <a:prstGeom prst="rect">
            <a:avLst/>
          </a:prstGeom>
        </p:spPr>
        <p:txBody>
          <a:bodyPr vert="horz" lIns="129268" tIns="64635" rIns="129268" bIns="64635" rtlCol="0" anchor="b"/>
          <a:lstStyle>
            <a:lvl1pPr algn="r">
              <a:defRPr sz="1600"/>
            </a:lvl1pPr>
          </a:lstStyle>
          <a:p>
            <a:fld id="{5B589E73-1B72-47AC-8A69-DAADCCDF6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7426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0" y="15"/>
            <a:ext cx="4302994" cy="720737"/>
          </a:xfrm>
          <a:prstGeom prst="rect">
            <a:avLst/>
          </a:prstGeom>
        </p:spPr>
        <p:txBody>
          <a:bodyPr vert="horz" lIns="129268" tIns="64635" rIns="129268" bIns="64635" rtlCol="0"/>
          <a:lstStyle>
            <a:lvl1pPr algn="l">
              <a:defRPr sz="16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4511" y="15"/>
            <a:ext cx="4302994" cy="720737"/>
          </a:xfrm>
          <a:prstGeom prst="rect">
            <a:avLst/>
          </a:prstGeom>
        </p:spPr>
        <p:txBody>
          <a:bodyPr vert="horz" lIns="129268" tIns="64635" rIns="129268" bIns="64635" rtlCol="0"/>
          <a:lstStyle>
            <a:lvl1pPr algn="r">
              <a:defRPr sz="1600"/>
            </a:lvl1pPr>
          </a:lstStyle>
          <a:p>
            <a:fld id="{944EF7B2-C057-4F37-B7EC-ADBEF59B4132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1795463"/>
            <a:ext cx="8612187" cy="4845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9268" tIns="64635" rIns="129268" bIns="64635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292" y="6908982"/>
            <a:ext cx="7945240" cy="5653422"/>
          </a:xfrm>
          <a:prstGeom prst="rect">
            <a:avLst/>
          </a:prstGeom>
        </p:spPr>
        <p:txBody>
          <a:bodyPr vert="horz" lIns="129268" tIns="64635" rIns="129268" bIns="64635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0" y="13636627"/>
            <a:ext cx="4302994" cy="720737"/>
          </a:xfrm>
          <a:prstGeom prst="rect">
            <a:avLst/>
          </a:prstGeom>
        </p:spPr>
        <p:txBody>
          <a:bodyPr vert="horz" lIns="129268" tIns="64635" rIns="129268" bIns="64635" rtlCol="0" anchor="b"/>
          <a:lstStyle>
            <a:lvl1pPr algn="l">
              <a:defRPr sz="16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4511" y="13636627"/>
            <a:ext cx="4302994" cy="720737"/>
          </a:xfrm>
          <a:prstGeom prst="rect">
            <a:avLst/>
          </a:prstGeom>
        </p:spPr>
        <p:txBody>
          <a:bodyPr vert="horz" lIns="129268" tIns="64635" rIns="129268" bIns="64635" rtlCol="0" anchor="b"/>
          <a:lstStyle>
            <a:lvl1pPr algn="r">
              <a:defRPr sz="1600"/>
            </a:lvl1pPr>
          </a:lstStyle>
          <a:p>
            <a:fld id="{B781D42D-C9E2-4531-BB52-C7E0149BB1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3191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909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4">
            <a:extLst>
              <a:ext uri="{FF2B5EF4-FFF2-40B4-BE49-F238E27FC236}">
                <a16:creationId xmlns:a16="http://schemas.microsoft.com/office/drawing/2014/main" id="{97E0B6E0-6D0A-76E4-5F64-8762DE404236}"/>
              </a:ext>
            </a:extLst>
          </p:cNvPr>
          <p:cNvGrpSpPr>
            <a:grpSpLocks noChangeAspect="1"/>
          </p:cNvGrpSpPr>
          <p:nvPr/>
        </p:nvGrpSpPr>
        <p:grpSpPr>
          <a:xfrm>
            <a:off x="12210883" y="5341782"/>
            <a:ext cx="5442951" cy="4390882"/>
            <a:chOff x="0" y="0"/>
            <a:chExt cx="3663950" cy="4923790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8D095518-3386-BABD-966B-9F428AF394C8}"/>
                </a:ext>
              </a:extLst>
            </p:cNvPr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3"/>
              <a:stretch>
                <a:fillRect l="-8688" r="-868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14B3B698-1A6B-F748-4A27-E02F1F11CD9C}"/>
                </a:ext>
              </a:extLst>
            </p:cNvPr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BF9E39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32349" y="1733743"/>
            <a:ext cx="9968883" cy="7777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86"/>
              </a:lnSpc>
              <a:spcBef>
                <a:spcPct val="0"/>
              </a:spcBef>
            </a:pPr>
            <a:r>
              <a:rPr lang="en-US" sz="2276" dirty="0">
                <a:solidFill>
                  <a:srgbClr val="BF9E39"/>
                </a:solidFill>
                <a:latin typeface="TT Bells Bold Italics"/>
              </a:rPr>
              <a:t>ENTREES</a:t>
            </a:r>
          </a:p>
          <a:p>
            <a:pPr algn="just">
              <a:lnSpc>
                <a:spcPts val="3186"/>
              </a:lnSpc>
              <a:spcBef>
                <a:spcPct val="0"/>
              </a:spcBef>
            </a:pPr>
            <a:r>
              <a:rPr lang="en-US" sz="2276" dirty="0" err="1">
                <a:solidFill>
                  <a:srgbClr val="000000"/>
                </a:solidFill>
                <a:latin typeface="TT Bells"/>
              </a:rPr>
              <a:t>Œufs</a:t>
            </a:r>
            <a:r>
              <a:rPr lang="en-US" sz="2276" dirty="0">
                <a:solidFill>
                  <a:srgbClr val="000000"/>
                </a:solidFill>
                <a:latin typeface="TT Bells"/>
              </a:rPr>
              <a:t> mayonnaise aux </a:t>
            </a:r>
            <a:r>
              <a:rPr lang="en-US" sz="2276" dirty="0" err="1">
                <a:solidFill>
                  <a:srgbClr val="000000"/>
                </a:solidFill>
                <a:latin typeface="TT Bells"/>
              </a:rPr>
              <a:t>herbes</a:t>
            </a:r>
            <a:r>
              <a:rPr lang="en-US" sz="2276" dirty="0">
                <a:solidFill>
                  <a:srgbClr val="000000"/>
                </a:solidFill>
                <a:latin typeface="TT Bells"/>
              </a:rPr>
              <a:t>, thon </a:t>
            </a:r>
            <a:r>
              <a:rPr lang="en-US" sz="2276" dirty="0" err="1">
                <a:solidFill>
                  <a:srgbClr val="000000"/>
                </a:solidFill>
                <a:latin typeface="TT Bells"/>
              </a:rPr>
              <a:t>émietté</a:t>
            </a:r>
            <a:r>
              <a:rPr lang="en-US" sz="2276" dirty="0">
                <a:solidFill>
                  <a:srgbClr val="000000"/>
                </a:solidFill>
                <a:latin typeface="TT Bells"/>
              </a:rPr>
              <a:t>.</a:t>
            </a:r>
          </a:p>
          <a:p>
            <a:pPr algn="just">
              <a:lnSpc>
                <a:spcPts val="3186"/>
              </a:lnSpc>
              <a:spcBef>
                <a:spcPct val="0"/>
              </a:spcBef>
            </a:pPr>
            <a:r>
              <a:rPr lang="en-US" sz="2276" dirty="0" err="1">
                <a:solidFill>
                  <a:srgbClr val="000000"/>
                </a:solidFill>
                <a:latin typeface="TT Bells"/>
              </a:rPr>
              <a:t>Salade</a:t>
            </a:r>
            <a:r>
              <a:rPr lang="en-US" sz="2276" dirty="0">
                <a:solidFill>
                  <a:srgbClr val="000000"/>
                </a:solidFill>
                <a:latin typeface="TT Bells"/>
              </a:rPr>
              <a:t> de petits pois, </a:t>
            </a:r>
            <a:r>
              <a:rPr lang="en-US" sz="2276" dirty="0" err="1">
                <a:solidFill>
                  <a:srgbClr val="000000"/>
                </a:solidFill>
                <a:latin typeface="TT Bells"/>
              </a:rPr>
              <a:t>féta</a:t>
            </a:r>
            <a:r>
              <a:rPr lang="en-US" sz="2276" dirty="0">
                <a:solidFill>
                  <a:srgbClr val="000000"/>
                </a:solidFill>
                <a:latin typeface="TT Bells"/>
              </a:rPr>
              <a:t>, menthe, </a:t>
            </a:r>
            <a:r>
              <a:rPr lang="en-US" sz="2276" dirty="0" err="1">
                <a:solidFill>
                  <a:srgbClr val="000000"/>
                </a:solidFill>
                <a:latin typeface="TT Bells"/>
              </a:rPr>
              <a:t>oignon</a:t>
            </a:r>
            <a:r>
              <a:rPr lang="en-US" sz="2276" dirty="0">
                <a:solidFill>
                  <a:srgbClr val="000000"/>
                </a:solidFill>
                <a:latin typeface="TT Bells"/>
              </a:rPr>
              <a:t> rouge, </a:t>
            </a:r>
            <a:r>
              <a:rPr lang="en-US" sz="2276" dirty="0" err="1">
                <a:solidFill>
                  <a:srgbClr val="000000"/>
                </a:solidFill>
                <a:latin typeface="TT Bells"/>
              </a:rPr>
              <a:t>noix</a:t>
            </a:r>
            <a:r>
              <a:rPr lang="en-US" sz="2276" dirty="0">
                <a:solidFill>
                  <a:srgbClr val="000000"/>
                </a:solidFill>
                <a:latin typeface="TT Bells"/>
              </a:rPr>
              <a:t> de </a:t>
            </a:r>
            <a:r>
              <a:rPr lang="en-US" sz="2276" dirty="0" err="1">
                <a:solidFill>
                  <a:srgbClr val="000000"/>
                </a:solidFill>
                <a:latin typeface="TT Bells"/>
              </a:rPr>
              <a:t>cajou</a:t>
            </a:r>
            <a:r>
              <a:rPr lang="en-US" sz="2276" dirty="0">
                <a:solidFill>
                  <a:srgbClr val="000000"/>
                </a:solidFill>
                <a:latin typeface="TT Bells"/>
              </a:rPr>
              <a:t> .</a:t>
            </a:r>
          </a:p>
          <a:p>
            <a:pPr algn="just">
              <a:lnSpc>
                <a:spcPts val="3186"/>
              </a:lnSpc>
              <a:spcBef>
                <a:spcPct val="0"/>
              </a:spcBef>
            </a:pPr>
            <a:r>
              <a:rPr lang="en-US" sz="2276" dirty="0">
                <a:solidFill>
                  <a:srgbClr val="000000"/>
                </a:solidFill>
                <a:latin typeface="TT Bells"/>
              </a:rPr>
              <a:t>Quiche </a:t>
            </a:r>
            <a:r>
              <a:rPr lang="en-US" sz="2276" dirty="0" err="1">
                <a:solidFill>
                  <a:srgbClr val="000000"/>
                </a:solidFill>
                <a:latin typeface="TT Bells"/>
              </a:rPr>
              <a:t>maison</a:t>
            </a:r>
            <a:r>
              <a:rPr lang="en-US" sz="2276" dirty="0">
                <a:solidFill>
                  <a:srgbClr val="000000"/>
                </a:solidFill>
                <a:latin typeface="TT Bells"/>
              </a:rPr>
              <a:t>, mesclun, crème de </a:t>
            </a:r>
            <a:r>
              <a:rPr lang="en-US" sz="2276" dirty="0" err="1">
                <a:solidFill>
                  <a:srgbClr val="000000"/>
                </a:solidFill>
                <a:latin typeface="TT Bells"/>
              </a:rPr>
              <a:t>balsamique</a:t>
            </a:r>
            <a:r>
              <a:rPr lang="en-US" sz="2276" dirty="0">
                <a:solidFill>
                  <a:srgbClr val="000000"/>
                </a:solidFill>
                <a:latin typeface="TT Bells"/>
              </a:rPr>
              <a:t>.</a:t>
            </a:r>
          </a:p>
          <a:p>
            <a:pPr algn="just">
              <a:lnSpc>
                <a:spcPts val="3186"/>
              </a:lnSpc>
              <a:spcBef>
                <a:spcPct val="0"/>
              </a:spcBef>
            </a:pPr>
            <a:r>
              <a:rPr lang="en-US" sz="2276" dirty="0">
                <a:solidFill>
                  <a:srgbClr val="000000"/>
                </a:solidFill>
                <a:latin typeface="TT Bells"/>
              </a:rPr>
              <a:t>Gyozas de </a:t>
            </a:r>
            <a:r>
              <a:rPr lang="en-US" sz="2276" dirty="0" err="1">
                <a:solidFill>
                  <a:srgbClr val="000000"/>
                </a:solidFill>
                <a:latin typeface="TT Bells"/>
              </a:rPr>
              <a:t>légumes</a:t>
            </a:r>
            <a:r>
              <a:rPr lang="en-US" sz="2276" dirty="0">
                <a:solidFill>
                  <a:srgbClr val="000000"/>
                </a:solidFill>
                <a:latin typeface="TT Bells"/>
              </a:rPr>
              <a:t>, </a:t>
            </a:r>
            <a:r>
              <a:rPr lang="en-US" sz="2276" dirty="0" err="1">
                <a:solidFill>
                  <a:srgbClr val="000000"/>
                </a:solidFill>
                <a:latin typeface="TT Bells"/>
              </a:rPr>
              <a:t>sésame</a:t>
            </a:r>
            <a:r>
              <a:rPr lang="en-US" sz="2276" dirty="0">
                <a:solidFill>
                  <a:srgbClr val="000000"/>
                </a:solidFill>
                <a:latin typeface="TT Bells"/>
              </a:rPr>
              <a:t>, </a:t>
            </a:r>
            <a:r>
              <a:rPr lang="en-US" sz="2276" dirty="0" err="1">
                <a:solidFill>
                  <a:srgbClr val="000000"/>
                </a:solidFill>
                <a:latin typeface="TT Bells"/>
              </a:rPr>
              <a:t>soja</a:t>
            </a:r>
            <a:r>
              <a:rPr lang="en-US" sz="2276" dirty="0">
                <a:solidFill>
                  <a:srgbClr val="000000"/>
                </a:solidFill>
                <a:latin typeface="TT Bells"/>
              </a:rPr>
              <a:t>, citron confit, </a:t>
            </a:r>
            <a:r>
              <a:rPr lang="en-US" sz="2276" dirty="0" err="1">
                <a:solidFill>
                  <a:srgbClr val="000000"/>
                </a:solidFill>
                <a:latin typeface="TT Bells"/>
              </a:rPr>
              <a:t>coriandre</a:t>
            </a:r>
            <a:r>
              <a:rPr lang="en-US" sz="2276" dirty="0">
                <a:solidFill>
                  <a:srgbClr val="000000"/>
                </a:solidFill>
                <a:latin typeface="TT Bells"/>
              </a:rPr>
              <a:t>.</a:t>
            </a:r>
          </a:p>
          <a:p>
            <a:pPr algn="just">
              <a:lnSpc>
                <a:spcPts val="3186"/>
              </a:lnSpc>
              <a:spcBef>
                <a:spcPct val="0"/>
              </a:spcBef>
            </a:pPr>
            <a:endParaRPr lang="en-US" sz="2276" dirty="0">
              <a:solidFill>
                <a:srgbClr val="000000"/>
              </a:solidFill>
              <a:latin typeface="TT Bells"/>
            </a:endParaRPr>
          </a:p>
          <a:p>
            <a:pPr>
              <a:lnSpc>
                <a:spcPts val="3186"/>
              </a:lnSpc>
              <a:spcBef>
                <a:spcPct val="0"/>
              </a:spcBef>
            </a:pPr>
            <a:endParaRPr lang="en-US" sz="2276" dirty="0">
              <a:solidFill>
                <a:srgbClr val="000000"/>
              </a:solidFill>
              <a:latin typeface="TT Bells"/>
            </a:endParaRPr>
          </a:p>
          <a:p>
            <a:pPr>
              <a:lnSpc>
                <a:spcPts val="3186"/>
              </a:lnSpc>
              <a:spcBef>
                <a:spcPct val="0"/>
              </a:spcBef>
            </a:pPr>
            <a:r>
              <a:rPr lang="en-US" sz="2276" dirty="0">
                <a:solidFill>
                  <a:srgbClr val="BF9E39"/>
                </a:solidFill>
                <a:latin typeface="TT Bells Bold Italics"/>
              </a:rPr>
              <a:t>PLATS</a:t>
            </a:r>
          </a:p>
          <a:p>
            <a:pPr>
              <a:lnSpc>
                <a:spcPts val="3186"/>
              </a:lnSpc>
              <a:spcBef>
                <a:spcPct val="0"/>
              </a:spcBef>
            </a:pPr>
            <a:r>
              <a:rPr lang="en-US" sz="2276" dirty="0">
                <a:solidFill>
                  <a:srgbClr val="000000"/>
                </a:solidFill>
                <a:latin typeface="TT Bells"/>
              </a:rPr>
              <a:t>Penne ricotta, </a:t>
            </a:r>
            <a:r>
              <a:rPr lang="en-US" sz="2276" dirty="0" err="1">
                <a:solidFill>
                  <a:srgbClr val="000000"/>
                </a:solidFill>
                <a:latin typeface="TT Bells"/>
              </a:rPr>
              <a:t>tétragone</a:t>
            </a:r>
            <a:r>
              <a:rPr lang="en-US" sz="2276" dirty="0">
                <a:solidFill>
                  <a:srgbClr val="000000"/>
                </a:solidFill>
                <a:latin typeface="TT Bells"/>
              </a:rPr>
              <a:t>, </a:t>
            </a:r>
            <a:r>
              <a:rPr lang="en-US" sz="2276" dirty="0" err="1">
                <a:solidFill>
                  <a:srgbClr val="000000"/>
                </a:solidFill>
                <a:latin typeface="TT Bells"/>
              </a:rPr>
              <a:t>tomates</a:t>
            </a:r>
            <a:r>
              <a:rPr lang="en-US" sz="2276" dirty="0">
                <a:solidFill>
                  <a:srgbClr val="000000"/>
                </a:solidFill>
                <a:latin typeface="TT Bells"/>
              </a:rPr>
              <a:t> </a:t>
            </a:r>
            <a:r>
              <a:rPr lang="en-US" sz="2276" dirty="0" err="1">
                <a:solidFill>
                  <a:srgbClr val="000000"/>
                </a:solidFill>
                <a:latin typeface="TT Bells"/>
              </a:rPr>
              <a:t>confites</a:t>
            </a:r>
            <a:r>
              <a:rPr lang="en-US" sz="2276" dirty="0">
                <a:solidFill>
                  <a:srgbClr val="000000"/>
                </a:solidFill>
                <a:latin typeface="TT Bells"/>
              </a:rPr>
              <a:t>. </a:t>
            </a:r>
          </a:p>
          <a:p>
            <a:pPr>
              <a:lnSpc>
                <a:spcPts val="3186"/>
              </a:lnSpc>
              <a:spcBef>
                <a:spcPct val="0"/>
              </a:spcBef>
            </a:pPr>
            <a:r>
              <a:rPr lang="en-US" sz="2276" dirty="0">
                <a:solidFill>
                  <a:srgbClr val="000000"/>
                </a:solidFill>
                <a:latin typeface="TT Bells"/>
              </a:rPr>
              <a:t>Cordon bleu de </a:t>
            </a:r>
            <a:r>
              <a:rPr lang="en-US" sz="2276" dirty="0" err="1">
                <a:solidFill>
                  <a:srgbClr val="000000"/>
                </a:solidFill>
                <a:latin typeface="TT Bells"/>
              </a:rPr>
              <a:t>volaille</a:t>
            </a:r>
            <a:r>
              <a:rPr lang="en-US" sz="2276" dirty="0">
                <a:solidFill>
                  <a:srgbClr val="000000"/>
                </a:solidFill>
                <a:latin typeface="TT Bells"/>
              </a:rPr>
              <a:t>, bresaola, </a:t>
            </a:r>
            <a:r>
              <a:rPr lang="en-US" sz="2276" dirty="0" err="1">
                <a:solidFill>
                  <a:srgbClr val="000000"/>
                </a:solidFill>
                <a:latin typeface="TT Bells"/>
              </a:rPr>
              <a:t>riquette</a:t>
            </a:r>
            <a:r>
              <a:rPr lang="en-US" sz="2276" dirty="0">
                <a:solidFill>
                  <a:srgbClr val="000000"/>
                </a:solidFill>
                <a:latin typeface="TT Bells"/>
              </a:rPr>
              <a:t>, citron parmesan.</a:t>
            </a:r>
          </a:p>
          <a:p>
            <a:pPr>
              <a:lnSpc>
                <a:spcPts val="3186"/>
              </a:lnSpc>
              <a:spcBef>
                <a:spcPct val="0"/>
              </a:spcBef>
            </a:pPr>
            <a:r>
              <a:rPr lang="en-US" sz="2276" dirty="0" err="1">
                <a:solidFill>
                  <a:srgbClr val="000000"/>
                </a:solidFill>
                <a:latin typeface="TT Bells"/>
              </a:rPr>
              <a:t>Pavé</a:t>
            </a:r>
            <a:r>
              <a:rPr lang="en-US" sz="2276" dirty="0">
                <a:solidFill>
                  <a:srgbClr val="000000"/>
                </a:solidFill>
                <a:latin typeface="TT Bells"/>
              </a:rPr>
              <a:t> de </a:t>
            </a:r>
            <a:r>
              <a:rPr lang="en-US" sz="2276" dirty="0" err="1">
                <a:solidFill>
                  <a:srgbClr val="000000"/>
                </a:solidFill>
                <a:latin typeface="TT Bells"/>
              </a:rPr>
              <a:t>saumon</a:t>
            </a:r>
            <a:r>
              <a:rPr lang="en-US" sz="2276" dirty="0">
                <a:solidFill>
                  <a:srgbClr val="000000"/>
                </a:solidFill>
                <a:latin typeface="TT Bells"/>
              </a:rPr>
              <a:t>, </a:t>
            </a:r>
            <a:r>
              <a:rPr lang="en-US" sz="2276" dirty="0" err="1">
                <a:solidFill>
                  <a:srgbClr val="000000"/>
                </a:solidFill>
                <a:latin typeface="TT Bells"/>
              </a:rPr>
              <a:t>légumes</a:t>
            </a:r>
            <a:r>
              <a:rPr lang="en-US" sz="2276" dirty="0">
                <a:solidFill>
                  <a:srgbClr val="000000"/>
                </a:solidFill>
                <a:latin typeface="TT Bells"/>
              </a:rPr>
              <a:t> </a:t>
            </a:r>
            <a:r>
              <a:rPr lang="en-US" sz="2276" dirty="0" err="1">
                <a:solidFill>
                  <a:srgbClr val="000000"/>
                </a:solidFill>
                <a:latin typeface="TT Bells"/>
              </a:rPr>
              <a:t>grillés</a:t>
            </a:r>
            <a:r>
              <a:rPr lang="en-US" sz="2276" dirty="0">
                <a:solidFill>
                  <a:srgbClr val="000000"/>
                </a:solidFill>
                <a:latin typeface="TT Bells"/>
              </a:rPr>
              <a:t>, pesto de basilic.</a:t>
            </a:r>
          </a:p>
          <a:p>
            <a:pPr>
              <a:lnSpc>
                <a:spcPts val="3186"/>
              </a:lnSpc>
              <a:spcBef>
                <a:spcPct val="0"/>
              </a:spcBef>
            </a:pPr>
            <a:r>
              <a:rPr lang="en-US" sz="2276" dirty="0">
                <a:solidFill>
                  <a:srgbClr val="000000"/>
                </a:solidFill>
                <a:latin typeface="TT Bells"/>
              </a:rPr>
              <a:t>Burger, steak </a:t>
            </a:r>
            <a:r>
              <a:rPr lang="en-US" sz="2276" dirty="0" err="1">
                <a:solidFill>
                  <a:srgbClr val="000000"/>
                </a:solidFill>
                <a:latin typeface="TT Bells"/>
              </a:rPr>
              <a:t>haché</a:t>
            </a:r>
            <a:r>
              <a:rPr lang="en-US" sz="2276" dirty="0">
                <a:solidFill>
                  <a:srgbClr val="000000"/>
                </a:solidFill>
                <a:latin typeface="TT Bells"/>
              </a:rPr>
              <a:t>, </a:t>
            </a:r>
            <a:r>
              <a:rPr lang="en-US" sz="2276" dirty="0" err="1">
                <a:solidFill>
                  <a:srgbClr val="000000"/>
                </a:solidFill>
                <a:latin typeface="TT Bells"/>
              </a:rPr>
              <a:t>oignons</a:t>
            </a:r>
            <a:r>
              <a:rPr lang="en-US" sz="2276" dirty="0">
                <a:solidFill>
                  <a:srgbClr val="000000"/>
                </a:solidFill>
                <a:latin typeface="TT Bells"/>
              </a:rPr>
              <a:t>, </a:t>
            </a:r>
            <a:r>
              <a:rPr lang="en-US" sz="2276" dirty="0" err="1">
                <a:solidFill>
                  <a:srgbClr val="000000"/>
                </a:solidFill>
                <a:latin typeface="TT Bells"/>
              </a:rPr>
              <a:t>piquillos</a:t>
            </a:r>
            <a:r>
              <a:rPr lang="en-US" sz="2276" dirty="0">
                <a:solidFill>
                  <a:srgbClr val="000000"/>
                </a:solidFill>
                <a:latin typeface="TT Bells"/>
              </a:rPr>
              <a:t>, </a:t>
            </a:r>
            <a:r>
              <a:rPr lang="en-US" sz="2276" dirty="0" err="1">
                <a:solidFill>
                  <a:srgbClr val="000000"/>
                </a:solidFill>
                <a:latin typeface="TT Bells"/>
              </a:rPr>
              <a:t>tomme</a:t>
            </a:r>
            <a:r>
              <a:rPr lang="en-US" sz="2276" dirty="0">
                <a:solidFill>
                  <a:srgbClr val="000000"/>
                </a:solidFill>
                <a:latin typeface="TT Bells"/>
              </a:rPr>
              <a:t>, </a:t>
            </a:r>
            <a:r>
              <a:rPr lang="en-US" sz="2276" dirty="0" err="1">
                <a:solidFill>
                  <a:srgbClr val="000000"/>
                </a:solidFill>
                <a:latin typeface="TT Bells"/>
              </a:rPr>
              <a:t>tomates</a:t>
            </a:r>
            <a:r>
              <a:rPr lang="en-US" sz="2276" dirty="0">
                <a:solidFill>
                  <a:srgbClr val="000000"/>
                </a:solidFill>
                <a:latin typeface="TT Bells"/>
              </a:rPr>
              <a:t>, </a:t>
            </a:r>
            <a:r>
              <a:rPr lang="en-US" sz="2276" dirty="0" err="1">
                <a:solidFill>
                  <a:srgbClr val="000000"/>
                </a:solidFill>
                <a:latin typeface="TT Bells"/>
              </a:rPr>
              <a:t>riquette</a:t>
            </a:r>
            <a:r>
              <a:rPr lang="en-US" sz="2276" dirty="0">
                <a:solidFill>
                  <a:srgbClr val="000000"/>
                </a:solidFill>
                <a:latin typeface="TT Bells"/>
              </a:rPr>
              <a:t>, frites. </a:t>
            </a:r>
          </a:p>
          <a:p>
            <a:pPr>
              <a:lnSpc>
                <a:spcPts val="3186"/>
              </a:lnSpc>
              <a:spcBef>
                <a:spcPct val="0"/>
              </a:spcBef>
            </a:pPr>
            <a:r>
              <a:rPr lang="en-US" sz="2276" dirty="0">
                <a:solidFill>
                  <a:srgbClr val="000000"/>
                </a:solidFill>
                <a:latin typeface="TT Bells"/>
              </a:rPr>
              <a:t> </a:t>
            </a:r>
          </a:p>
          <a:p>
            <a:pPr>
              <a:lnSpc>
                <a:spcPts val="3186"/>
              </a:lnSpc>
              <a:spcBef>
                <a:spcPct val="0"/>
              </a:spcBef>
            </a:pPr>
            <a:endParaRPr lang="en-US" sz="2276" dirty="0">
              <a:solidFill>
                <a:srgbClr val="000000"/>
              </a:solidFill>
              <a:latin typeface="TT Bells"/>
            </a:endParaRPr>
          </a:p>
          <a:p>
            <a:pPr>
              <a:lnSpc>
                <a:spcPts val="3186"/>
              </a:lnSpc>
              <a:spcBef>
                <a:spcPct val="0"/>
              </a:spcBef>
            </a:pPr>
            <a:r>
              <a:rPr lang="en-US" sz="2276" dirty="0">
                <a:solidFill>
                  <a:srgbClr val="BF9E39"/>
                </a:solidFill>
                <a:latin typeface="TT Bells Bold Italics"/>
              </a:rPr>
              <a:t>DESSERTS</a:t>
            </a:r>
            <a:endParaRPr lang="en-US" sz="2276" dirty="0">
              <a:solidFill>
                <a:srgbClr val="000000"/>
              </a:solidFill>
              <a:latin typeface="TT Bells"/>
            </a:endParaRPr>
          </a:p>
          <a:p>
            <a:pPr>
              <a:lnSpc>
                <a:spcPts val="3186"/>
              </a:lnSpc>
              <a:spcBef>
                <a:spcPct val="0"/>
              </a:spcBef>
            </a:pPr>
            <a:r>
              <a:rPr lang="en-US" sz="2276" dirty="0">
                <a:solidFill>
                  <a:srgbClr val="000000"/>
                </a:solidFill>
                <a:latin typeface="TT Bells"/>
              </a:rPr>
              <a:t>Tiramisu. </a:t>
            </a:r>
          </a:p>
          <a:p>
            <a:pPr>
              <a:lnSpc>
                <a:spcPts val="3186"/>
              </a:lnSpc>
              <a:spcBef>
                <a:spcPct val="0"/>
              </a:spcBef>
            </a:pPr>
            <a:r>
              <a:rPr lang="en-US" sz="2276" dirty="0">
                <a:solidFill>
                  <a:srgbClr val="000000"/>
                </a:solidFill>
                <a:latin typeface="TT Bells"/>
              </a:rPr>
              <a:t>Tarte aux fruits de </a:t>
            </a:r>
            <a:r>
              <a:rPr lang="en-US" sz="2276" dirty="0" err="1">
                <a:solidFill>
                  <a:srgbClr val="000000"/>
                </a:solidFill>
                <a:latin typeface="TT Bells"/>
              </a:rPr>
              <a:t>saison</a:t>
            </a:r>
            <a:r>
              <a:rPr lang="en-US" sz="2276" dirty="0">
                <a:solidFill>
                  <a:srgbClr val="000000"/>
                </a:solidFill>
                <a:latin typeface="TT Bells"/>
              </a:rPr>
              <a:t>.</a:t>
            </a:r>
          </a:p>
          <a:p>
            <a:pPr>
              <a:lnSpc>
                <a:spcPts val="3186"/>
              </a:lnSpc>
              <a:spcBef>
                <a:spcPct val="0"/>
              </a:spcBef>
            </a:pPr>
            <a:r>
              <a:rPr lang="en-US" sz="2276" dirty="0">
                <a:solidFill>
                  <a:srgbClr val="000000"/>
                </a:solidFill>
                <a:latin typeface="TT Bells"/>
              </a:rPr>
              <a:t>Baba au </a:t>
            </a:r>
            <a:r>
              <a:rPr lang="en-US" sz="2276" dirty="0" err="1">
                <a:solidFill>
                  <a:srgbClr val="000000"/>
                </a:solidFill>
                <a:latin typeface="TT Bells"/>
              </a:rPr>
              <a:t>rhum</a:t>
            </a:r>
            <a:r>
              <a:rPr lang="en-US" sz="2276" dirty="0">
                <a:solidFill>
                  <a:srgbClr val="000000"/>
                </a:solidFill>
                <a:latin typeface="TT Bells"/>
              </a:rPr>
              <a:t>.</a:t>
            </a:r>
          </a:p>
          <a:p>
            <a:pPr>
              <a:lnSpc>
                <a:spcPts val="3186"/>
              </a:lnSpc>
              <a:spcBef>
                <a:spcPct val="0"/>
              </a:spcBef>
            </a:pPr>
            <a:endParaRPr lang="en-US" sz="2276" dirty="0">
              <a:solidFill>
                <a:srgbClr val="000000"/>
              </a:solidFill>
              <a:latin typeface="TT Bells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D45EED36-453F-4A0F-940C-3D6B0431DF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3" b="89493" l="5301" r="95497">
                        <a14:foregroundMark x1="23094" y1="31884" x2="23094" y2="31884"/>
                        <a14:foregroundMark x1="11547" y1="38043" x2="11547" y2="38043"/>
                        <a14:foregroundMark x1="5374" y1="73551" x2="5374" y2="73551"/>
                        <a14:foregroundMark x1="38635" y1="29348" x2="38635" y2="29348"/>
                        <a14:foregroundMark x1="57807" y1="25725" x2="57807" y2="25725"/>
                        <a14:foregroundMark x1="67901" y1="26812" x2="67901" y2="26812"/>
                        <a14:foregroundMark x1="77269" y1="26812" x2="77269" y2="26812"/>
                        <a14:foregroundMark x1="85911" y1="29348" x2="85911" y2="29348"/>
                        <a14:foregroundMark x1="95497" y1="72464" x2="95497" y2="72464"/>
                        <a14:foregroundMark x1="49964" y1="23188" x2="49964" y2="23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1378" y="36806"/>
            <a:ext cx="7142757" cy="143166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2175579" y="482039"/>
            <a:ext cx="5442951" cy="4390882"/>
            <a:chOff x="0" y="0"/>
            <a:chExt cx="3663950" cy="492379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3"/>
              <a:stretch>
                <a:fillRect l="-8688" r="-868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BF9E39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960220" y="597290"/>
            <a:ext cx="5873668" cy="4390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FEFEFE"/>
                </a:solidFill>
                <a:latin typeface="TT Bells Bold"/>
              </a:rPr>
              <a:t>Menu à 30,00€</a:t>
            </a:r>
          </a:p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1600" u="sng" dirty="0" err="1">
                <a:solidFill>
                  <a:srgbClr val="FEFEFE"/>
                </a:solidFill>
                <a:latin typeface="TT Bells Bold"/>
              </a:rPr>
              <a:t>Entrée,plat</a:t>
            </a:r>
            <a:r>
              <a:rPr lang="en-US" sz="1600" u="sng" dirty="0">
                <a:solidFill>
                  <a:srgbClr val="FEFEFE"/>
                </a:solidFill>
                <a:latin typeface="TT Bells Bold"/>
              </a:rPr>
              <a:t> au choix à la carte</a:t>
            </a:r>
          </a:p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200" dirty="0">
                <a:solidFill>
                  <a:srgbClr val="FEFEFE"/>
                </a:solidFill>
                <a:latin typeface="TT Bells"/>
              </a:rPr>
              <a:t>Entrée </a:t>
            </a:r>
          </a:p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200" dirty="0">
                <a:solidFill>
                  <a:srgbClr val="FEFEFE"/>
                </a:solidFill>
                <a:latin typeface="TT Bells"/>
              </a:rPr>
              <a:t>+ </a:t>
            </a:r>
          </a:p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200" dirty="0">
                <a:solidFill>
                  <a:srgbClr val="FEFEFE"/>
                </a:solidFill>
                <a:latin typeface="TT Bells"/>
              </a:rPr>
              <a:t>Plat</a:t>
            </a:r>
          </a:p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200" dirty="0">
                <a:solidFill>
                  <a:srgbClr val="FEFEFE"/>
                </a:solidFill>
                <a:latin typeface="TT Bells"/>
              </a:rPr>
              <a:t>+</a:t>
            </a:r>
          </a:p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200" dirty="0">
                <a:solidFill>
                  <a:srgbClr val="FEFEFE"/>
                </a:solidFill>
                <a:latin typeface="TT Bells"/>
              </a:rPr>
              <a:t>Café</a:t>
            </a:r>
          </a:p>
          <a:p>
            <a:pPr algn="ctr">
              <a:lnSpc>
                <a:spcPts val="4340"/>
              </a:lnSpc>
              <a:spcBef>
                <a:spcPct val="0"/>
              </a:spcBef>
            </a:pPr>
            <a:endParaRPr lang="en-US" sz="3200" dirty="0">
              <a:solidFill>
                <a:srgbClr val="FEFEFE"/>
              </a:solidFill>
              <a:latin typeface="TT Bell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-1" y="9916223"/>
            <a:ext cx="18288000" cy="361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100" dirty="0">
                <a:solidFill>
                  <a:srgbClr val="000000"/>
                </a:solidFill>
                <a:latin typeface="TT Bells Bold Italics"/>
              </a:rPr>
              <a:t>Prix nets / taxes et service </a:t>
            </a:r>
            <a:r>
              <a:rPr lang="en-US" sz="1100" dirty="0" err="1">
                <a:solidFill>
                  <a:srgbClr val="000000"/>
                </a:solidFill>
                <a:latin typeface="TT Bells Bold Italics"/>
              </a:rPr>
              <a:t>compris</a:t>
            </a:r>
            <a:r>
              <a:rPr lang="en-US" sz="1100" dirty="0">
                <a:solidFill>
                  <a:srgbClr val="000000"/>
                </a:solidFill>
                <a:latin typeface="TT Bells Bold Italics"/>
              </a:rPr>
              <a:t>.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100" dirty="0">
                <a:solidFill>
                  <a:srgbClr val="000000"/>
                </a:solidFill>
                <a:latin typeface="TT Bells Bold Italics"/>
              </a:rPr>
              <a:t>Pour </a:t>
            </a:r>
            <a:r>
              <a:rPr lang="en-US" sz="1100" dirty="0" err="1">
                <a:solidFill>
                  <a:srgbClr val="000000"/>
                </a:solidFill>
                <a:latin typeface="TT Bells Bold Italics"/>
              </a:rPr>
              <a:t>l'origine</a:t>
            </a:r>
            <a:r>
              <a:rPr lang="en-US" sz="1100" dirty="0">
                <a:solidFill>
                  <a:srgbClr val="000000"/>
                </a:solidFill>
                <a:latin typeface="TT Bells Bold Italics"/>
              </a:rPr>
              <a:t> des </a:t>
            </a:r>
            <a:r>
              <a:rPr lang="en-US" sz="1100" dirty="0" err="1">
                <a:solidFill>
                  <a:srgbClr val="000000"/>
                </a:solidFill>
                <a:latin typeface="TT Bells Bold Italics"/>
              </a:rPr>
              <a:t>viandes</a:t>
            </a:r>
            <a:r>
              <a:rPr lang="en-US" sz="1100" dirty="0">
                <a:solidFill>
                  <a:srgbClr val="000000"/>
                </a:solidFill>
                <a:latin typeface="TT Bells Bold Italics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TT Bells Bold Italics"/>
              </a:rPr>
              <a:t>veuillez</a:t>
            </a:r>
            <a:r>
              <a:rPr lang="en-US" sz="1100" dirty="0">
                <a:solidFill>
                  <a:srgbClr val="000000"/>
                </a:solidFill>
                <a:latin typeface="TT Bells Bold Italics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TT Bells Bold Italics"/>
              </a:rPr>
              <a:t>vous</a:t>
            </a:r>
            <a:r>
              <a:rPr lang="en-US" sz="1100" dirty="0">
                <a:solidFill>
                  <a:srgbClr val="000000"/>
                </a:solidFill>
                <a:latin typeface="TT Bells Bold Italics"/>
              </a:rPr>
              <a:t> reporter aux </a:t>
            </a:r>
            <a:r>
              <a:rPr lang="en-US" sz="1100" dirty="0" err="1">
                <a:solidFill>
                  <a:srgbClr val="000000"/>
                </a:solidFill>
                <a:latin typeface="TT Bells Bold Italics"/>
              </a:rPr>
              <a:t>affichages</a:t>
            </a:r>
            <a:r>
              <a:rPr lang="en-US" sz="1100" dirty="0">
                <a:solidFill>
                  <a:srgbClr val="000000"/>
                </a:solidFill>
                <a:latin typeface="TT Bells Bold Italics"/>
              </a:rPr>
              <a:t> en salle</a:t>
            </a:r>
            <a:r>
              <a:rPr lang="en-US" sz="1300" dirty="0">
                <a:solidFill>
                  <a:srgbClr val="000000"/>
                </a:solidFill>
                <a:latin typeface="TT Bells Bold Italics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878772" y="1733743"/>
            <a:ext cx="1246428" cy="7367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86"/>
              </a:lnSpc>
              <a:spcBef>
                <a:spcPct val="0"/>
              </a:spcBef>
            </a:pPr>
            <a:endParaRPr dirty="0"/>
          </a:p>
          <a:p>
            <a:pPr algn="r">
              <a:lnSpc>
                <a:spcPts val="3186"/>
              </a:lnSpc>
              <a:spcBef>
                <a:spcPct val="0"/>
              </a:spcBef>
            </a:pPr>
            <a:r>
              <a:rPr lang="en-US" sz="2276" dirty="0">
                <a:solidFill>
                  <a:srgbClr val="000000"/>
                </a:solidFill>
                <a:latin typeface="TT Bells"/>
              </a:rPr>
              <a:t>9,50€</a:t>
            </a:r>
          </a:p>
          <a:p>
            <a:pPr algn="r">
              <a:lnSpc>
                <a:spcPts val="3186"/>
              </a:lnSpc>
              <a:spcBef>
                <a:spcPct val="0"/>
              </a:spcBef>
            </a:pPr>
            <a:r>
              <a:rPr lang="en-US" sz="2276" dirty="0">
                <a:solidFill>
                  <a:srgbClr val="000000"/>
                </a:solidFill>
                <a:latin typeface="TT Bells"/>
              </a:rPr>
              <a:t>12,50€</a:t>
            </a:r>
          </a:p>
          <a:p>
            <a:pPr algn="r">
              <a:lnSpc>
                <a:spcPts val="3186"/>
              </a:lnSpc>
              <a:spcBef>
                <a:spcPct val="0"/>
              </a:spcBef>
            </a:pPr>
            <a:r>
              <a:rPr lang="en-US" sz="2276" dirty="0">
                <a:solidFill>
                  <a:srgbClr val="000000"/>
                </a:solidFill>
                <a:latin typeface="TT Bells"/>
              </a:rPr>
              <a:t>12,50€</a:t>
            </a:r>
          </a:p>
          <a:p>
            <a:pPr algn="r">
              <a:lnSpc>
                <a:spcPts val="3186"/>
              </a:lnSpc>
              <a:spcBef>
                <a:spcPct val="0"/>
              </a:spcBef>
            </a:pPr>
            <a:r>
              <a:rPr lang="en-US" sz="2276" dirty="0">
                <a:solidFill>
                  <a:srgbClr val="000000"/>
                </a:solidFill>
                <a:latin typeface="TT Bells"/>
              </a:rPr>
              <a:t>14,50€</a:t>
            </a:r>
          </a:p>
          <a:p>
            <a:pPr algn="r">
              <a:lnSpc>
                <a:spcPts val="3186"/>
              </a:lnSpc>
              <a:spcBef>
                <a:spcPct val="0"/>
              </a:spcBef>
            </a:pPr>
            <a:endParaRPr lang="en-US" sz="2276" dirty="0">
              <a:solidFill>
                <a:srgbClr val="000000"/>
              </a:solidFill>
              <a:latin typeface="TT Bells"/>
            </a:endParaRPr>
          </a:p>
          <a:p>
            <a:pPr algn="r">
              <a:lnSpc>
                <a:spcPts val="3186"/>
              </a:lnSpc>
              <a:spcBef>
                <a:spcPct val="0"/>
              </a:spcBef>
            </a:pPr>
            <a:endParaRPr lang="en-US" sz="2276" dirty="0">
              <a:solidFill>
                <a:srgbClr val="000000"/>
              </a:solidFill>
              <a:latin typeface="TT Bells"/>
            </a:endParaRPr>
          </a:p>
          <a:p>
            <a:pPr algn="r">
              <a:lnSpc>
                <a:spcPts val="3186"/>
              </a:lnSpc>
              <a:spcBef>
                <a:spcPct val="0"/>
              </a:spcBef>
            </a:pPr>
            <a:endParaRPr lang="en-US" sz="2276" dirty="0">
              <a:solidFill>
                <a:srgbClr val="000000"/>
              </a:solidFill>
              <a:latin typeface="TT Bells"/>
            </a:endParaRPr>
          </a:p>
          <a:p>
            <a:pPr algn="r">
              <a:lnSpc>
                <a:spcPts val="3186"/>
              </a:lnSpc>
              <a:spcBef>
                <a:spcPct val="0"/>
              </a:spcBef>
            </a:pPr>
            <a:r>
              <a:rPr lang="en-US" sz="2276" dirty="0">
                <a:solidFill>
                  <a:srgbClr val="000000"/>
                </a:solidFill>
                <a:latin typeface="TT Bells"/>
              </a:rPr>
              <a:t> 16,50€ 19,50€</a:t>
            </a:r>
          </a:p>
          <a:p>
            <a:pPr algn="r">
              <a:lnSpc>
                <a:spcPts val="3186"/>
              </a:lnSpc>
              <a:spcBef>
                <a:spcPct val="0"/>
              </a:spcBef>
            </a:pPr>
            <a:r>
              <a:rPr lang="en-US" sz="2276" dirty="0">
                <a:solidFill>
                  <a:srgbClr val="000000"/>
                </a:solidFill>
                <a:latin typeface="TT Bells"/>
              </a:rPr>
              <a:t>18,50€</a:t>
            </a:r>
          </a:p>
          <a:p>
            <a:pPr algn="r">
              <a:lnSpc>
                <a:spcPts val="3186"/>
              </a:lnSpc>
              <a:spcBef>
                <a:spcPct val="0"/>
              </a:spcBef>
            </a:pPr>
            <a:r>
              <a:rPr lang="en-US" sz="2276" dirty="0">
                <a:solidFill>
                  <a:srgbClr val="000000"/>
                </a:solidFill>
                <a:latin typeface="TT Bells"/>
              </a:rPr>
              <a:t>19,50€</a:t>
            </a:r>
          </a:p>
          <a:p>
            <a:pPr algn="r">
              <a:lnSpc>
                <a:spcPts val="3186"/>
              </a:lnSpc>
              <a:spcBef>
                <a:spcPct val="0"/>
              </a:spcBef>
            </a:pPr>
            <a:endParaRPr lang="en-US" sz="2276" dirty="0">
              <a:solidFill>
                <a:srgbClr val="000000"/>
              </a:solidFill>
              <a:latin typeface="TT Bells"/>
            </a:endParaRPr>
          </a:p>
          <a:p>
            <a:pPr algn="r">
              <a:lnSpc>
                <a:spcPts val="3186"/>
              </a:lnSpc>
              <a:spcBef>
                <a:spcPct val="0"/>
              </a:spcBef>
            </a:pPr>
            <a:endParaRPr lang="en-US" sz="2276" dirty="0">
              <a:solidFill>
                <a:srgbClr val="000000"/>
              </a:solidFill>
              <a:latin typeface="TT Bells"/>
            </a:endParaRPr>
          </a:p>
          <a:p>
            <a:pPr algn="r">
              <a:lnSpc>
                <a:spcPts val="3186"/>
              </a:lnSpc>
              <a:spcBef>
                <a:spcPct val="0"/>
              </a:spcBef>
            </a:pPr>
            <a:endParaRPr lang="en-US" sz="2276" dirty="0">
              <a:solidFill>
                <a:srgbClr val="000000"/>
              </a:solidFill>
              <a:latin typeface="TT Bells"/>
            </a:endParaRPr>
          </a:p>
          <a:p>
            <a:pPr algn="r">
              <a:lnSpc>
                <a:spcPts val="3186"/>
              </a:lnSpc>
              <a:spcBef>
                <a:spcPct val="0"/>
              </a:spcBef>
            </a:pPr>
            <a:r>
              <a:rPr lang="en-US" sz="2276" dirty="0">
                <a:solidFill>
                  <a:srgbClr val="000000"/>
                </a:solidFill>
                <a:latin typeface="TT Bells"/>
              </a:rPr>
              <a:t>7,50€</a:t>
            </a:r>
          </a:p>
          <a:p>
            <a:pPr algn="r">
              <a:lnSpc>
                <a:spcPts val="3186"/>
              </a:lnSpc>
              <a:spcBef>
                <a:spcPct val="0"/>
              </a:spcBef>
            </a:pPr>
            <a:r>
              <a:rPr lang="en-US" sz="2276" dirty="0">
                <a:solidFill>
                  <a:srgbClr val="000000"/>
                </a:solidFill>
                <a:latin typeface="TT Bells"/>
              </a:rPr>
              <a:t>7,50€</a:t>
            </a:r>
          </a:p>
          <a:p>
            <a:pPr algn="r">
              <a:lnSpc>
                <a:spcPts val="3186"/>
              </a:lnSpc>
              <a:spcBef>
                <a:spcPct val="0"/>
              </a:spcBef>
            </a:pPr>
            <a:r>
              <a:rPr lang="en-US" sz="2276" dirty="0">
                <a:solidFill>
                  <a:srgbClr val="000000"/>
                </a:solidFill>
                <a:latin typeface="TT Bells"/>
              </a:rPr>
              <a:t>8,50€</a:t>
            </a:r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id="{A554896A-F12D-457D-B415-A1037EEF761E}"/>
              </a:ext>
            </a:extLst>
          </p:cNvPr>
          <p:cNvSpPr txBox="1"/>
          <p:nvPr/>
        </p:nvSpPr>
        <p:spPr>
          <a:xfrm>
            <a:off x="5903957" y="1242088"/>
            <a:ext cx="2942300" cy="739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90"/>
              </a:lnSpc>
            </a:pPr>
            <a:r>
              <a:rPr lang="en-US" sz="4279" dirty="0" err="1">
                <a:solidFill>
                  <a:srgbClr val="000000"/>
                </a:solidFill>
                <a:latin typeface="Adam Script"/>
              </a:rPr>
              <a:t>Parisienne</a:t>
            </a:r>
            <a:endParaRPr lang="en-US" sz="4279" dirty="0">
              <a:solidFill>
                <a:srgbClr val="000000"/>
              </a:solidFill>
              <a:latin typeface="Adam Script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6D627713-BE9B-8F0A-8C8B-8BF71C7053D7}"/>
              </a:ext>
            </a:extLst>
          </p:cNvPr>
          <p:cNvSpPr txBox="1"/>
          <p:nvPr/>
        </p:nvSpPr>
        <p:spPr>
          <a:xfrm>
            <a:off x="12185815" y="5353605"/>
            <a:ext cx="5694827" cy="4933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FEFEFE"/>
                </a:solidFill>
                <a:latin typeface="TT Bells Bold"/>
              </a:rPr>
              <a:t>Menu à 26,00€</a:t>
            </a:r>
          </a:p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1600" u="sng" dirty="0">
                <a:solidFill>
                  <a:srgbClr val="FEFEFE"/>
                </a:solidFill>
                <a:latin typeface="TT Bells Bold"/>
              </a:rPr>
              <a:t>Plat, dessert au choix à la carte</a:t>
            </a:r>
          </a:p>
          <a:p>
            <a:pPr algn="ctr">
              <a:lnSpc>
                <a:spcPts val="4340"/>
              </a:lnSpc>
              <a:spcBef>
                <a:spcPct val="0"/>
              </a:spcBef>
            </a:pPr>
            <a:endParaRPr lang="en-US" sz="3200" u="sng" dirty="0">
              <a:solidFill>
                <a:srgbClr val="FEFEFE"/>
              </a:solidFill>
              <a:latin typeface="TT Bells Bold"/>
            </a:endParaRPr>
          </a:p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200" dirty="0">
                <a:solidFill>
                  <a:srgbClr val="FEFEFE"/>
                </a:solidFill>
                <a:latin typeface="TT Bells"/>
              </a:rPr>
              <a:t>Plat</a:t>
            </a:r>
          </a:p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200" dirty="0">
                <a:solidFill>
                  <a:srgbClr val="FEFEFE"/>
                </a:solidFill>
                <a:latin typeface="TT Bells"/>
              </a:rPr>
              <a:t>+ </a:t>
            </a:r>
          </a:p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200" dirty="0">
                <a:solidFill>
                  <a:srgbClr val="FEFEFE"/>
                </a:solidFill>
                <a:latin typeface="TT Bells"/>
              </a:rPr>
              <a:t>Dessert</a:t>
            </a:r>
          </a:p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200" dirty="0">
                <a:solidFill>
                  <a:srgbClr val="FEFEFE"/>
                </a:solidFill>
                <a:latin typeface="TT Bells"/>
              </a:rPr>
              <a:t>+</a:t>
            </a:r>
          </a:p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200" dirty="0">
                <a:solidFill>
                  <a:srgbClr val="FEFEFE"/>
                </a:solidFill>
                <a:latin typeface="TT Bells"/>
              </a:rPr>
              <a:t>Café</a:t>
            </a:r>
          </a:p>
          <a:p>
            <a:pPr algn="ctr">
              <a:lnSpc>
                <a:spcPts val="4340"/>
              </a:lnSpc>
              <a:spcBef>
                <a:spcPct val="0"/>
              </a:spcBef>
            </a:pPr>
            <a:endParaRPr lang="en-US" sz="3200" dirty="0">
              <a:solidFill>
                <a:srgbClr val="FEFEFE"/>
              </a:solidFill>
              <a:latin typeface="TT Bells Bold"/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F736ECA9-1217-181B-E6D1-F003239FE913}"/>
              </a:ext>
            </a:extLst>
          </p:cNvPr>
          <p:cNvSpPr txBox="1"/>
          <p:nvPr/>
        </p:nvSpPr>
        <p:spPr>
          <a:xfrm>
            <a:off x="12175579" y="1315286"/>
            <a:ext cx="5395615" cy="17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100" dirty="0">
                <a:solidFill>
                  <a:schemeClr val="bg1"/>
                </a:solidFill>
                <a:latin typeface="TT Bells Bold Italics"/>
              </a:rPr>
              <a:t> </a:t>
            </a:r>
            <a:endParaRPr lang="en-US" sz="1300" dirty="0">
              <a:solidFill>
                <a:schemeClr val="bg1"/>
              </a:solidFill>
              <a:latin typeface="TT Bells Bold Italics"/>
            </a:endParaRPr>
          </a:p>
        </p:txBody>
      </p:sp>
    </p:spTree>
    <p:extLst>
      <p:ext uri="{BB962C8B-B14F-4D97-AF65-F5344CB8AC3E}">
        <p14:creationId xmlns:p14="http://schemas.microsoft.com/office/powerpoint/2010/main" val="961977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4674803D092440AC122A8F62093E22" ma:contentTypeVersion="9" ma:contentTypeDescription="Create a new document." ma:contentTypeScope="" ma:versionID="9cf7d596f05a4388cbb0cb8cbedafb15">
  <xsd:schema xmlns:xsd="http://www.w3.org/2001/XMLSchema" xmlns:xs="http://www.w3.org/2001/XMLSchema" xmlns:p="http://schemas.microsoft.com/office/2006/metadata/properties" xmlns:ns3="06da6baf-12b2-4ba4-aa40-bfbe924cc087" targetNamespace="http://schemas.microsoft.com/office/2006/metadata/properties" ma:root="true" ma:fieldsID="8184a5abf2517ed77b48ec09fc99ebf7" ns3:_="">
    <xsd:import namespace="06da6baf-12b2-4ba4-aa40-bfbe924cc0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da6baf-12b2-4ba4-aa40-bfbe924cc0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293939-7598-483F-AD00-7467685245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A39ACD-5B3B-49E8-872D-650087C282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da6baf-12b2-4ba4-aa40-bfbe924cc0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ADE528-6ADB-421D-AD39-B12AC955807A}">
  <ds:schemaRefs>
    <ds:schemaRef ds:uri="http://schemas.microsoft.com/office/2006/documentManagement/types"/>
    <ds:schemaRef ds:uri="http://www.w3.org/XML/1998/namespace"/>
    <ds:schemaRef ds:uri="06da6baf-12b2-4ba4-aa40-bfbe924cc087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5312</TotalTime>
  <Words>190</Words>
  <Application>Microsoft Office PowerPoint</Application>
  <PresentationFormat>Personnalisé</PresentationFormat>
  <Paragraphs>54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Calibri</vt:lpstr>
      <vt:lpstr>Arial</vt:lpstr>
      <vt:lpstr>TT Bells Bold Italics</vt:lpstr>
      <vt:lpstr>Adam Script</vt:lpstr>
      <vt:lpstr>TT Bells Bold</vt:lpstr>
      <vt:lpstr>TT Bells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Rose et Pêche Pastel Beauté Produit Photographie Marketing Diaporama vidéo</dc:title>
  <dc:creator>LAURA MADON</dc:creator>
  <cp:lastModifiedBy>Emmanuel TETENOIRE</cp:lastModifiedBy>
  <cp:revision>132</cp:revision>
  <cp:lastPrinted>2026-03-05T09:22:02Z</cp:lastPrinted>
  <dcterms:created xsi:type="dcterms:W3CDTF">2006-08-16T00:00:00Z</dcterms:created>
  <dcterms:modified xsi:type="dcterms:W3CDTF">2026-03-09T09:03:47Z</dcterms:modified>
  <dc:identifier>DAFOMFwjnVU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0x010100BD4674803D092440AC122A8F62093E22</vt:lpwstr>
  </property>
</Properties>
</file>